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8" r:id="rId2"/>
    <p:sldId id="363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A58DF-32F8-4C69-832C-78DABC88BEDA}" type="doc">
      <dgm:prSet loTypeId="urn:microsoft.com/office/officeart/2005/8/layout/equation1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1CA54874-E752-414A-92C7-D0DC97139730}">
      <dgm:prSet phldrT="[Metin]" custT="1"/>
      <dgm:spPr>
        <a:solidFill>
          <a:srgbClr val="E2000C"/>
        </a:solidFill>
      </dgm:spPr>
      <dgm:t>
        <a:bodyPr/>
        <a:lstStyle/>
        <a:p>
          <a:r>
            <a:rPr lang="tr-TR" sz="900" dirty="0">
              <a:latin typeface="Century Gothic" panose="020B0502020202020204" pitchFamily="34" charset="0"/>
            </a:rPr>
            <a:t>TEGV Dünyasına ilk Geliş İletişimi</a:t>
          </a:r>
        </a:p>
      </dgm:t>
    </dgm:pt>
    <dgm:pt modelId="{8C5A224D-FD30-4FBB-9031-CED530B0D9FA}" type="parTrans" cxnId="{A486754F-91F6-493F-ABFD-90BC1C1303F4}">
      <dgm:prSet/>
      <dgm:spPr/>
      <dgm:t>
        <a:bodyPr/>
        <a:lstStyle/>
        <a:p>
          <a:endParaRPr lang="tr-TR" sz="800"/>
        </a:p>
      </dgm:t>
    </dgm:pt>
    <dgm:pt modelId="{2ACDAD7F-AA64-447D-9953-EE5E4B09A6AE}" type="sibTrans" cxnId="{A486754F-91F6-493F-ABFD-90BC1C1303F4}">
      <dgm:prSet custT="1"/>
      <dgm:spPr/>
      <dgm:t>
        <a:bodyPr/>
        <a:lstStyle/>
        <a:p>
          <a:endParaRPr lang="tr-TR" sz="600"/>
        </a:p>
      </dgm:t>
    </dgm:pt>
    <dgm:pt modelId="{51B56AF4-363E-496E-BC77-382685D2C00E}">
      <dgm:prSet phldrT="[Metin]" custT="1"/>
      <dgm:spPr>
        <a:solidFill>
          <a:srgbClr val="E2000C"/>
        </a:solidFill>
      </dgm:spPr>
      <dgm:t>
        <a:bodyPr/>
        <a:lstStyle/>
        <a:p>
          <a:r>
            <a:rPr lang="tr-TR" sz="900" dirty="0">
              <a:latin typeface="Century Gothic" panose="020B0502020202020204" pitchFamily="34" charset="0"/>
            </a:rPr>
            <a:t>Özelleştirilmiş</a:t>
          </a:r>
        </a:p>
        <a:p>
          <a:r>
            <a:rPr lang="tr-TR" sz="900" dirty="0">
              <a:latin typeface="Century Gothic" panose="020B0502020202020204" pitchFamily="34" charset="0"/>
            </a:rPr>
            <a:t>İletişimleri Sunmak</a:t>
          </a:r>
        </a:p>
      </dgm:t>
    </dgm:pt>
    <dgm:pt modelId="{511DD3E6-E7AA-4591-8E76-9673A1856E67}" type="parTrans" cxnId="{C0594071-3BF9-4D27-AF78-F43E6F3018B3}">
      <dgm:prSet/>
      <dgm:spPr/>
      <dgm:t>
        <a:bodyPr/>
        <a:lstStyle/>
        <a:p>
          <a:endParaRPr lang="tr-TR" sz="800"/>
        </a:p>
      </dgm:t>
    </dgm:pt>
    <dgm:pt modelId="{A18735A5-F5C1-4F96-B0B2-1DB4D2367C48}" type="sibTrans" cxnId="{C0594071-3BF9-4D27-AF78-F43E6F3018B3}">
      <dgm:prSet custT="1"/>
      <dgm:spPr/>
      <dgm:t>
        <a:bodyPr/>
        <a:lstStyle/>
        <a:p>
          <a:endParaRPr lang="tr-TR" sz="1200"/>
        </a:p>
      </dgm:t>
    </dgm:pt>
    <dgm:pt modelId="{FDBB8DF3-1750-41A2-916F-8338DA411C73}">
      <dgm:prSet phldrT="[Metin]" custT="1"/>
      <dgm:spPr>
        <a:solidFill>
          <a:srgbClr val="E2000C"/>
        </a:solidFill>
      </dgm:spPr>
      <dgm:t>
        <a:bodyPr/>
        <a:lstStyle/>
        <a:p>
          <a:r>
            <a:rPr lang="tr-TR" sz="900" dirty="0">
              <a:latin typeface="Century Gothic" panose="020B0502020202020204" pitchFamily="34" charset="0"/>
            </a:rPr>
            <a:t>Gelişmiş Veri  Analitiği &amp; Segmentasyon</a:t>
          </a:r>
        </a:p>
      </dgm:t>
    </dgm:pt>
    <dgm:pt modelId="{703DEDEF-56FC-4ABC-96C8-FEF40C7C13F5}" type="parTrans" cxnId="{33B456B7-2B3C-4EA9-A9CD-ADA40BED1FCE}">
      <dgm:prSet/>
      <dgm:spPr/>
      <dgm:t>
        <a:bodyPr/>
        <a:lstStyle/>
        <a:p>
          <a:endParaRPr lang="tr-TR" sz="800"/>
        </a:p>
      </dgm:t>
    </dgm:pt>
    <dgm:pt modelId="{817209C5-EAC4-4A5A-A1DD-46B6974CD745}" type="sibTrans" cxnId="{33B456B7-2B3C-4EA9-A9CD-ADA40BED1FCE}">
      <dgm:prSet/>
      <dgm:spPr/>
      <dgm:t>
        <a:bodyPr/>
        <a:lstStyle/>
        <a:p>
          <a:endParaRPr lang="tr-TR" sz="800"/>
        </a:p>
      </dgm:t>
    </dgm:pt>
    <dgm:pt modelId="{89CB8635-4ECE-4ABB-B55D-28BDB10CCF9A}">
      <dgm:prSet phldrT="[Metin]" custT="1"/>
      <dgm:spPr>
        <a:solidFill>
          <a:srgbClr val="E2000C"/>
        </a:solidFill>
      </dgm:spPr>
      <dgm:t>
        <a:bodyPr/>
        <a:lstStyle/>
        <a:p>
          <a:r>
            <a:rPr lang="tr-TR" sz="900" dirty="0">
              <a:latin typeface="Century Gothic" panose="020B0502020202020204" pitchFamily="34" charset="0"/>
            </a:rPr>
            <a:t>Büyümek, Gelişmek &amp; Farklılaşmak</a:t>
          </a:r>
        </a:p>
      </dgm:t>
    </dgm:pt>
    <dgm:pt modelId="{850769AA-E2DD-46F7-B842-C3EE9B73EAAE}" type="parTrans" cxnId="{17C43E9F-59A4-4FF9-8110-13B2D5715D09}">
      <dgm:prSet/>
      <dgm:spPr/>
      <dgm:t>
        <a:bodyPr/>
        <a:lstStyle/>
        <a:p>
          <a:endParaRPr lang="tr-TR"/>
        </a:p>
      </dgm:t>
    </dgm:pt>
    <dgm:pt modelId="{3B84DB3F-6EFD-4186-95AF-F4562A78EE37}" type="sibTrans" cxnId="{17C43E9F-59A4-4FF9-8110-13B2D5715D09}">
      <dgm:prSet/>
      <dgm:spPr/>
      <dgm:t>
        <a:bodyPr/>
        <a:lstStyle/>
        <a:p>
          <a:endParaRPr lang="tr-TR"/>
        </a:p>
      </dgm:t>
    </dgm:pt>
    <dgm:pt modelId="{FC1E22DE-E87B-4205-8D95-3B1DDCA54E37}" type="pres">
      <dgm:prSet presAssocID="{150A58DF-32F8-4C69-832C-78DABC88BEDA}" presName="linearFlow" presStyleCnt="0">
        <dgm:presLayoutVars>
          <dgm:dir/>
          <dgm:resizeHandles val="exact"/>
        </dgm:presLayoutVars>
      </dgm:prSet>
      <dgm:spPr/>
    </dgm:pt>
    <dgm:pt modelId="{4EC5D76A-0033-4388-86E2-6AF36FA99246}" type="pres">
      <dgm:prSet presAssocID="{1CA54874-E752-414A-92C7-D0DC97139730}" presName="node" presStyleLbl="node1" presStyleIdx="0" presStyleCnt="4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38EB68CB-BBB1-4FDA-8178-FA5C8DDA1122}" type="pres">
      <dgm:prSet presAssocID="{2ACDAD7F-AA64-447D-9953-EE5E4B09A6AE}" presName="spacerL" presStyleCnt="0"/>
      <dgm:spPr/>
    </dgm:pt>
    <dgm:pt modelId="{955B9D97-676D-4F1A-85B3-4F57FDCB6592}" type="pres">
      <dgm:prSet presAssocID="{2ACDAD7F-AA64-447D-9953-EE5E4B09A6AE}" presName="sibTrans" presStyleLbl="sibTrans2D1" presStyleIdx="0" presStyleCnt="3"/>
      <dgm:spPr/>
    </dgm:pt>
    <dgm:pt modelId="{9637B42C-6A61-421B-A43B-16F63F99CAC5}" type="pres">
      <dgm:prSet presAssocID="{2ACDAD7F-AA64-447D-9953-EE5E4B09A6AE}" presName="spacerR" presStyleCnt="0"/>
      <dgm:spPr/>
    </dgm:pt>
    <dgm:pt modelId="{5BD82518-E12F-48AD-8BB4-6F9E336C8136}" type="pres">
      <dgm:prSet presAssocID="{51B56AF4-363E-496E-BC77-382685D2C00E}" presName="node" presStyleLbl="node1" presStyleIdx="1" presStyleCnt="4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E117EEF7-F2C8-41EC-98AD-B248121DA7AB}" type="pres">
      <dgm:prSet presAssocID="{A18735A5-F5C1-4F96-B0B2-1DB4D2367C48}" presName="spacerL" presStyleCnt="0"/>
      <dgm:spPr/>
    </dgm:pt>
    <dgm:pt modelId="{BED090F3-E380-4119-B5F6-B27C543B354D}" type="pres">
      <dgm:prSet presAssocID="{A18735A5-F5C1-4F96-B0B2-1DB4D2367C48}" presName="sibTrans" presStyleLbl="sibTrans2D1" presStyleIdx="1" presStyleCnt="3"/>
      <dgm:spPr/>
    </dgm:pt>
    <dgm:pt modelId="{F1FF5CDB-2016-4FC2-A41A-CC8203D18866}" type="pres">
      <dgm:prSet presAssocID="{A18735A5-F5C1-4F96-B0B2-1DB4D2367C48}" presName="spacerR" presStyleCnt="0"/>
      <dgm:spPr/>
    </dgm:pt>
    <dgm:pt modelId="{BEE2CA53-BC76-4176-A479-2F89C3A3B976}" type="pres">
      <dgm:prSet presAssocID="{FDBB8DF3-1750-41A2-916F-8338DA411C73}" presName="node" presStyleLbl="node1" presStyleIdx="2" presStyleCnt="4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A5F6A8A0-95EE-460C-A38D-661E32400D7A}" type="pres">
      <dgm:prSet presAssocID="{817209C5-EAC4-4A5A-A1DD-46B6974CD745}" presName="spacerL" presStyleCnt="0"/>
      <dgm:spPr/>
    </dgm:pt>
    <dgm:pt modelId="{A577D5B3-3133-436E-BBD4-90E54C160044}" type="pres">
      <dgm:prSet presAssocID="{817209C5-EAC4-4A5A-A1DD-46B6974CD745}" presName="sibTrans" presStyleLbl="sibTrans2D1" presStyleIdx="2" presStyleCnt="3"/>
      <dgm:spPr/>
    </dgm:pt>
    <dgm:pt modelId="{E84F8569-E1ED-466D-9890-E8535C3E404A}" type="pres">
      <dgm:prSet presAssocID="{817209C5-EAC4-4A5A-A1DD-46B6974CD745}" presName="spacerR" presStyleCnt="0"/>
      <dgm:spPr/>
    </dgm:pt>
    <dgm:pt modelId="{9A4122AE-0072-4C9B-ADC0-807CC66EAF7A}" type="pres">
      <dgm:prSet presAssocID="{89CB8635-4ECE-4ABB-B55D-28BDB10CCF9A}" presName="node" presStyleLbl="node1" presStyleIdx="3" presStyleCnt="4">
        <dgm:presLayoutVars>
          <dgm:bulletEnabled val="1"/>
        </dgm:presLayoutVars>
      </dgm:prSet>
      <dgm:spPr>
        <a:prstGeom prst="flowChartAlternateProcess">
          <a:avLst/>
        </a:prstGeom>
      </dgm:spPr>
    </dgm:pt>
  </dgm:ptLst>
  <dgm:cxnLst>
    <dgm:cxn modelId="{760B3522-2DCE-4EBA-A0ED-EF667F0C3BF2}" type="presOf" srcId="{1CA54874-E752-414A-92C7-D0DC97139730}" destId="{4EC5D76A-0033-4388-86E2-6AF36FA99246}" srcOrd="0" destOrd="0" presId="urn:microsoft.com/office/officeart/2005/8/layout/equation1"/>
    <dgm:cxn modelId="{4EF6DF3B-337A-4781-A6B9-D0E866C35C94}" type="presOf" srcId="{89CB8635-4ECE-4ABB-B55D-28BDB10CCF9A}" destId="{9A4122AE-0072-4C9B-ADC0-807CC66EAF7A}" srcOrd="0" destOrd="0" presId="urn:microsoft.com/office/officeart/2005/8/layout/equation1"/>
    <dgm:cxn modelId="{17978C41-32DF-4293-9E5E-C58380161AEA}" type="presOf" srcId="{FDBB8DF3-1750-41A2-916F-8338DA411C73}" destId="{BEE2CA53-BC76-4176-A479-2F89C3A3B976}" srcOrd="0" destOrd="0" presId="urn:microsoft.com/office/officeart/2005/8/layout/equation1"/>
    <dgm:cxn modelId="{A486754F-91F6-493F-ABFD-90BC1C1303F4}" srcId="{150A58DF-32F8-4C69-832C-78DABC88BEDA}" destId="{1CA54874-E752-414A-92C7-D0DC97139730}" srcOrd="0" destOrd="0" parTransId="{8C5A224D-FD30-4FBB-9031-CED530B0D9FA}" sibTransId="{2ACDAD7F-AA64-447D-9953-EE5E4B09A6AE}"/>
    <dgm:cxn modelId="{C0594071-3BF9-4D27-AF78-F43E6F3018B3}" srcId="{150A58DF-32F8-4C69-832C-78DABC88BEDA}" destId="{51B56AF4-363E-496E-BC77-382685D2C00E}" srcOrd="1" destOrd="0" parTransId="{511DD3E6-E7AA-4591-8E76-9673A1856E67}" sibTransId="{A18735A5-F5C1-4F96-B0B2-1DB4D2367C48}"/>
    <dgm:cxn modelId="{E5F01B56-7900-423B-9406-C915E6F808D8}" type="presOf" srcId="{817209C5-EAC4-4A5A-A1DD-46B6974CD745}" destId="{A577D5B3-3133-436E-BBD4-90E54C160044}" srcOrd="0" destOrd="0" presId="urn:microsoft.com/office/officeart/2005/8/layout/equation1"/>
    <dgm:cxn modelId="{4B7E4D58-2ECD-405C-8926-496C5B5A5EAA}" type="presOf" srcId="{150A58DF-32F8-4C69-832C-78DABC88BEDA}" destId="{FC1E22DE-E87B-4205-8D95-3B1DDCA54E37}" srcOrd="0" destOrd="0" presId="urn:microsoft.com/office/officeart/2005/8/layout/equation1"/>
    <dgm:cxn modelId="{52F12580-BF68-48F8-91ED-D550AD75F166}" type="presOf" srcId="{2ACDAD7F-AA64-447D-9953-EE5E4B09A6AE}" destId="{955B9D97-676D-4F1A-85B3-4F57FDCB6592}" srcOrd="0" destOrd="0" presId="urn:microsoft.com/office/officeart/2005/8/layout/equation1"/>
    <dgm:cxn modelId="{861B3C87-4D61-4ABC-8B1D-6EEE3EC0D51C}" type="presOf" srcId="{51B56AF4-363E-496E-BC77-382685D2C00E}" destId="{5BD82518-E12F-48AD-8BB4-6F9E336C8136}" srcOrd="0" destOrd="0" presId="urn:microsoft.com/office/officeart/2005/8/layout/equation1"/>
    <dgm:cxn modelId="{17C43E9F-59A4-4FF9-8110-13B2D5715D09}" srcId="{150A58DF-32F8-4C69-832C-78DABC88BEDA}" destId="{89CB8635-4ECE-4ABB-B55D-28BDB10CCF9A}" srcOrd="3" destOrd="0" parTransId="{850769AA-E2DD-46F7-B842-C3EE9B73EAAE}" sibTransId="{3B84DB3F-6EFD-4186-95AF-F4562A78EE37}"/>
    <dgm:cxn modelId="{33B456B7-2B3C-4EA9-A9CD-ADA40BED1FCE}" srcId="{150A58DF-32F8-4C69-832C-78DABC88BEDA}" destId="{FDBB8DF3-1750-41A2-916F-8338DA411C73}" srcOrd="2" destOrd="0" parTransId="{703DEDEF-56FC-4ABC-96C8-FEF40C7C13F5}" sibTransId="{817209C5-EAC4-4A5A-A1DD-46B6974CD745}"/>
    <dgm:cxn modelId="{DB9FB9F6-2297-4D73-BC46-0243615D43DF}" type="presOf" srcId="{A18735A5-F5C1-4F96-B0B2-1DB4D2367C48}" destId="{BED090F3-E380-4119-B5F6-B27C543B354D}" srcOrd="0" destOrd="0" presId="urn:microsoft.com/office/officeart/2005/8/layout/equation1"/>
    <dgm:cxn modelId="{A036E23D-32E1-49DD-8BAA-EEF90A09C98B}" type="presParOf" srcId="{FC1E22DE-E87B-4205-8D95-3B1DDCA54E37}" destId="{4EC5D76A-0033-4388-86E2-6AF36FA99246}" srcOrd="0" destOrd="0" presId="urn:microsoft.com/office/officeart/2005/8/layout/equation1"/>
    <dgm:cxn modelId="{330C9E02-74DF-4B0D-A449-A705F99D5079}" type="presParOf" srcId="{FC1E22DE-E87B-4205-8D95-3B1DDCA54E37}" destId="{38EB68CB-BBB1-4FDA-8178-FA5C8DDA1122}" srcOrd="1" destOrd="0" presId="urn:microsoft.com/office/officeart/2005/8/layout/equation1"/>
    <dgm:cxn modelId="{9927884E-FD9D-40E2-A963-1E0958352D21}" type="presParOf" srcId="{FC1E22DE-E87B-4205-8D95-3B1DDCA54E37}" destId="{955B9D97-676D-4F1A-85B3-4F57FDCB6592}" srcOrd="2" destOrd="0" presId="urn:microsoft.com/office/officeart/2005/8/layout/equation1"/>
    <dgm:cxn modelId="{9C38F557-250D-45C9-A044-DF187918C810}" type="presParOf" srcId="{FC1E22DE-E87B-4205-8D95-3B1DDCA54E37}" destId="{9637B42C-6A61-421B-A43B-16F63F99CAC5}" srcOrd="3" destOrd="0" presId="urn:microsoft.com/office/officeart/2005/8/layout/equation1"/>
    <dgm:cxn modelId="{4FD2DD7A-FDD8-4E25-BFC5-18A0E0DB8156}" type="presParOf" srcId="{FC1E22DE-E87B-4205-8D95-3B1DDCA54E37}" destId="{5BD82518-E12F-48AD-8BB4-6F9E336C8136}" srcOrd="4" destOrd="0" presId="urn:microsoft.com/office/officeart/2005/8/layout/equation1"/>
    <dgm:cxn modelId="{DD30E90B-3A87-47D9-825D-69B7F0D1A3C3}" type="presParOf" srcId="{FC1E22DE-E87B-4205-8D95-3B1DDCA54E37}" destId="{E117EEF7-F2C8-41EC-98AD-B248121DA7AB}" srcOrd="5" destOrd="0" presId="urn:microsoft.com/office/officeart/2005/8/layout/equation1"/>
    <dgm:cxn modelId="{D0DB33D5-9AF8-4CE9-8B5F-212BEC5A63C4}" type="presParOf" srcId="{FC1E22DE-E87B-4205-8D95-3B1DDCA54E37}" destId="{BED090F3-E380-4119-B5F6-B27C543B354D}" srcOrd="6" destOrd="0" presId="urn:microsoft.com/office/officeart/2005/8/layout/equation1"/>
    <dgm:cxn modelId="{82AEA826-FDFC-4D65-8ED6-5F243BB799C3}" type="presParOf" srcId="{FC1E22DE-E87B-4205-8D95-3B1DDCA54E37}" destId="{F1FF5CDB-2016-4FC2-A41A-CC8203D18866}" srcOrd="7" destOrd="0" presId="urn:microsoft.com/office/officeart/2005/8/layout/equation1"/>
    <dgm:cxn modelId="{469D548A-27EB-4A59-9D2E-EEAE046FF5EB}" type="presParOf" srcId="{FC1E22DE-E87B-4205-8D95-3B1DDCA54E37}" destId="{BEE2CA53-BC76-4176-A479-2F89C3A3B976}" srcOrd="8" destOrd="0" presId="urn:microsoft.com/office/officeart/2005/8/layout/equation1"/>
    <dgm:cxn modelId="{86C4D5A2-31F1-4A4E-85B0-4789A69E7FE5}" type="presParOf" srcId="{FC1E22DE-E87B-4205-8D95-3B1DDCA54E37}" destId="{A5F6A8A0-95EE-460C-A38D-661E32400D7A}" srcOrd="9" destOrd="0" presId="urn:microsoft.com/office/officeart/2005/8/layout/equation1"/>
    <dgm:cxn modelId="{D2F7A2FD-E3B8-4F6D-AF7A-24A3C1665F54}" type="presParOf" srcId="{FC1E22DE-E87B-4205-8D95-3B1DDCA54E37}" destId="{A577D5B3-3133-436E-BBD4-90E54C160044}" srcOrd="10" destOrd="0" presId="urn:microsoft.com/office/officeart/2005/8/layout/equation1"/>
    <dgm:cxn modelId="{0BC08EDB-9D66-46AD-BB1C-4CB4672C5412}" type="presParOf" srcId="{FC1E22DE-E87B-4205-8D95-3B1DDCA54E37}" destId="{E84F8569-E1ED-466D-9890-E8535C3E404A}" srcOrd="11" destOrd="0" presId="urn:microsoft.com/office/officeart/2005/8/layout/equation1"/>
    <dgm:cxn modelId="{6F8DB245-EFF0-487C-A8E6-388028AC21E5}" type="presParOf" srcId="{FC1E22DE-E87B-4205-8D95-3B1DDCA54E37}" destId="{9A4122AE-0072-4C9B-ADC0-807CC66EAF7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C5D76A-0033-4388-86E2-6AF36FA99246}">
      <dsp:nvSpPr>
        <dsp:cNvPr id="0" name=""/>
        <dsp:cNvSpPr/>
      </dsp:nvSpPr>
      <dsp:spPr>
        <a:xfrm>
          <a:off x="3211" y="50185"/>
          <a:ext cx="892129" cy="892129"/>
        </a:xfrm>
        <a:prstGeom prst="flowChartAlternateProcess">
          <a:avLst/>
        </a:prstGeom>
        <a:solidFill>
          <a:srgbClr val="E2000C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>
              <a:latin typeface="Century Gothic" panose="020B0502020202020204" pitchFamily="34" charset="0"/>
            </a:rPr>
            <a:t>TEGV Dünyasına ilk Geliş İletişimi</a:t>
          </a:r>
        </a:p>
      </dsp:txBody>
      <dsp:txXfrm>
        <a:off x="46760" y="93734"/>
        <a:ext cx="805031" cy="805031"/>
      </dsp:txXfrm>
    </dsp:sp>
    <dsp:sp modelId="{955B9D97-676D-4F1A-85B3-4F57FDCB6592}">
      <dsp:nvSpPr>
        <dsp:cNvPr id="0" name=""/>
        <dsp:cNvSpPr/>
      </dsp:nvSpPr>
      <dsp:spPr>
        <a:xfrm>
          <a:off x="967781" y="237532"/>
          <a:ext cx="517435" cy="517435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600" kern="1200"/>
        </a:p>
      </dsp:txBody>
      <dsp:txXfrm>
        <a:off x="1036367" y="435399"/>
        <a:ext cx="380263" cy="121701"/>
      </dsp:txXfrm>
    </dsp:sp>
    <dsp:sp modelId="{5BD82518-E12F-48AD-8BB4-6F9E336C8136}">
      <dsp:nvSpPr>
        <dsp:cNvPr id="0" name=""/>
        <dsp:cNvSpPr/>
      </dsp:nvSpPr>
      <dsp:spPr>
        <a:xfrm>
          <a:off x="1557657" y="50185"/>
          <a:ext cx="892129" cy="892129"/>
        </a:xfrm>
        <a:prstGeom prst="flowChartAlternateProcess">
          <a:avLst/>
        </a:prstGeom>
        <a:solidFill>
          <a:srgbClr val="E2000C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>
              <a:latin typeface="Century Gothic" panose="020B0502020202020204" pitchFamily="34" charset="0"/>
            </a:rPr>
            <a:t>Özelleştirilmiş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>
              <a:latin typeface="Century Gothic" panose="020B0502020202020204" pitchFamily="34" charset="0"/>
            </a:rPr>
            <a:t>İletişimleri Sunmak</a:t>
          </a:r>
        </a:p>
      </dsp:txBody>
      <dsp:txXfrm>
        <a:off x="1601206" y="93734"/>
        <a:ext cx="805031" cy="805031"/>
      </dsp:txXfrm>
    </dsp:sp>
    <dsp:sp modelId="{BED090F3-E380-4119-B5F6-B27C543B354D}">
      <dsp:nvSpPr>
        <dsp:cNvPr id="0" name=""/>
        <dsp:cNvSpPr/>
      </dsp:nvSpPr>
      <dsp:spPr>
        <a:xfrm>
          <a:off x="2522228" y="237532"/>
          <a:ext cx="517435" cy="517435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200" kern="1200"/>
        </a:p>
      </dsp:txBody>
      <dsp:txXfrm>
        <a:off x="2590814" y="435399"/>
        <a:ext cx="380263" cy="121701"/>
      </dsp:txXfrm>
    </dsp:sp>
    <dsp:sp modelId="{BEE2CA53-BC76-4176-A479-2F89C3A3B976}">
      <dsp:nvSpPr>
        <dsp:cNvPr id="0" name=""/>
        <dsp:cNvSpPr/>
      </dsp:nvSpPr>
      <dsp:spPr>
        <a:xfrm>
          <a:off x="3112104" y="50185"/>
          <a:ext cx="892129" cy="892129"/>
        </a:xfrm>
        <a:prstGeom prst="flowChartAlternateProcess">
          <a:avLst/>
        </a:prstGeom>
        <a:solidFill>
          <a:srgbClr val="E2000C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>
              <a:latin typeface="Century Gothic" panose="020B0502020202020204" pitchFamily="34" charset="0"/>
            </a:rPr>
            <a:t>Gelişmiş Veri  Analitiği &amp; Segmentasyon</a:t>
          </a:r>
        </a:p>
      </dsp:txBody>
      <dsp:txXfrm>
        <a:off x="3155653" y="93734"/>
        <a:ext cx="805031" cy="805031"/>
      </dsp:txXfrm>
    </dsp:sp>
    <dsp:sp modelId="{A577D5B3-3133-436E-BBD4-90E54C160044}">
      <dsp:nvSpPr>
        <dsp:cNvPr id="0" name=""/>
        <dsp:cNvSpPr/>
      </dsp:nvSpPr>
      <dsp:spPr>
        <a:xfrm>
          <a:off x="4076675" y="237532"/>
          <a:ext cx="517435" cy="517435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2100" kern="1200"/>
        </a:p>
      </dsp:txBody>
      <dsp:txXfrm>
        <a:off x="4145261" y="344124"/>
        <a:ext cx="380263" cy="304251"/>
      </dsp:txXfrm>
    </dsp:sp>
    <dsp:sp modelId="{9A4122AE-0072-4C9B-ADC0-807CC66EAF7A}">
      <dsp:nvSpPr>
        <dsp:cNvPr id="0" name=""/>
        <dsp:cNvSpPr/>
      </dsp:nvSpPr>
      <dsp:spPr>
        <a:xfrm>
          <a:off x="4666551" y="50185"/>
          <a:ext cx="892129" cy="892129"/>
        </a:xfrm>
        <a:prstGeom prst="flowChartAlternateProcess">
          <a:avLst/>
        </a:prstGeom>
        <a:solidFill>
          <a:srgbClr val="E2000C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900" kern="1200" dirty="0">
              <a:latin typeface="Century Gothic" panose="020B0502020202020204" pitchFamily="34" charset="0"/>
            </a:rPr>
            <a:t>Büyümek, Gelişmek &amp; Farklılaşmak</a:t>
          </a:r>
        </a:p>
      </dsp:txBody>
      <dsp:txXfrm>
        <a:off x="4710100" y="93734"/>
        <a:ext cx="805031" cy="805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121CF-6F0F-4244-A1F3-6B687FC34088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3639C-8730-4BCB-85BA-A6C5AC01AD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958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17ADDF-E192-405B-9DBC-E9A5DA972CC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3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327DD-B998-48E6-A954-231CFB094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2EE928-8D8D-43F1-BAD9-FFEC9B479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7E947-E634-4C13-B415-5F7ED657C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E0C75-4380-43B0-9D1E-2169A51E5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CF07A-C105-45D8-A847-5AD956BD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56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FB200-C752-4774-937E-E251B4FAB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DB19F-11B9-456E-AF0E-124160E43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B3CD5-5726-4933-AF40-CA897E7A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59FF6-B394-46B9-871A-20798BB8F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6EE64-76BB-4AB9-9718-AB1C1EDA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4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A2A490-4C2F-449C-9AB7-B6F6AF7EE3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8E917-2AFF-47F6-9792-699D73861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F3EF8-BC13-4591-8934-501274DA1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5D25F-4539-45BB-A033-D0318F19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D5CEC-D295-44F5-9D34-094E3EFC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99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B427-3C4B-46F1-A4F7-119A12083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45FE7-51A0-48BA-86A2-4C01153C3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BC944D-8B17-4F65-B4C8-1E32A8AC9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40A1C-E617-46FB-8EB4-811F69B1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7D1B5-4756-4470-84D8-09700ED5E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257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22EC4-E2FB-4467-BEF9-C26CE69F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52D47-1F52-4D81-A3B3-3A09787CDC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0167-AD73-4221-9F27-2A3085B27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B9400-4F73-47CE-8FEA-36E98998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0A7C1-4850-4934-8A52-E0A1C40E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10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E81AE-25FF-4A9B-A427-352DF9687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59043-5380-4FC8-B3FF-B3FF007F1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4C25C-E02D-4B8D-8E05-01A2213CD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DA226-4A39-4706-8837-E5088D08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BBEE3-16FD-4E30-8F70-22F2D5A2B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36D34D-07D0-4CCA-B99C-B956A46C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764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A8F-0410-41A2-B37C-217226CE1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B19AD-FCB9-469F-B3BC-40695CF37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82F9F-5027-44EF-804C-D3DBE16989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CEE25F-739B-467C-B880-E82EC2444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8585A-BD6A-46A4-8CB8-37583E1AF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F3888-662B-4205-BC73-93BCFA42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4476BF-8F03-41DC-9198-ED8D9A25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F184E1-913A-430C-8A00-D3E10DBCA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93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A2159-DFA5-469A-B23F-8D62BFE8C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C84711-6B71-416D-898A-9CF21288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90F51B-5488-42BF-891A-186441710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482989-A2A9-4CFC-B3A3-6DF478889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344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35F17B-01DC-4A83-970E-949D526A5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89773B-31F6-484F-8295-1024D45B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ABEE2-D8A2-4ED6-9296-5C417ADA3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03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7349F-803A-4517-9C4D-A44661E9F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3B940-30A0-4C2F-BEFF-B0888FB8A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64CFE-EB68-47D3-9CAF-952D878D9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E4E08-5DE3-4347-BD1A-C4EE4855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DA20B-04FB-46B8-922E-88CD61285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3D987-B1BD-4C90-8318-31DE37870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2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459EB-7FA7-4248-936A-7783DE1EE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78BC0A-00B6-4982-88ED-2D72B3817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6DABB-B15E-4260-9B17-4B75D21593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C05A8-E4CE-4A35-9E30-89841936B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E3A2A-FA5C-48BE-98DB-3B7C83C1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8BCCC-09F4-4D94-BF8D-8039228C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841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1691B-3202-4693-B9CA-C20982D9A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FFD28-7190-4B0B-991B-E8E8040EC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B78B7-39F2-439E-BB01-E920F60C6A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EAD50-3D79-4C59-896A-1B7D508808A6}" type="datetimeFigureOut">
              <a:rPr lang="tr-TR" smtClean="0"/>
              <a:t>27.05.2022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8ACCD-E719-438A-A834-1C551D7D98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64E83-C911-442D-9C71-C75E3F423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6EF19-40C3-4B8A-A8B7-325CDD102D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68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sim 23">
            <a:extLst>
              <a:ext uri="{FF2B5EF4-FFF2-40B4-BE49-F238E27FC236}">
                <a16:creationId xmlns:a16="http://schemas.microsoft.com/office/drawing/2014/main" id="{CD128675-7764-425F-9D82-56036A747B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13" y="-75370"/>
            <a:ext cx="11538347" cy="6557889"/>
          </a:xfrm>
          <a:prstGeom prst="rect">
            <a:avLst/>
          </a:prstGeom>
        </p:spPr>
      </p:pic>
      <p:sp>
        <p:nvSpPr>
          <p:cNvPr id="10" name="Metin kutusu 22">
            <a:extLst>
              <a:ext uri="{FF2B5EF4-FFF2-40B4-BE49-F238E27FC236}">
                <a16:creationId xmlns:a16="http://schemas.microsoft.com/office/drawing/2014/main" id="{73212C68-E915-4891-85C1-B9F32D1C4A49}"/>
              </a:ext>
            </a:extLst>
          </p:cNvPr>
          <p:cNvSpPr txBox="1"/>
          <p:nvPr/>
        </p:nvSpPr>
        <p:spPr>
          <a:xfrm>
            <a:off x="190500" y="227909"/>
            <a:ext cx="592168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tr-TR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Dinamik Paydaş Döngüsü</a:t>
            </a:r>
          </a:p>
        </p:txBody>
      </p:sp>
      <p:sp>
        <p:nvSpPr>
          <p:cNvPr id="12" name="Metin kutusu 30">
            <a:extLst>
              <a:ext uri="{FF2B5EF4-FFF2-40B4-BE49-F238E27FC236}">
                <a16:creationId xmlns:a16="http://schemas.microsoft.com/office/drawing/2014/main" id="{D050A8E5-8B05-42A2-911C-1BF8516139CC}"/>
              </a:ext>
            </a:extLst>
          </p:cNvPr>
          <p:cNvSpPr txBox="1"/>
          <p:nvPr/>
        </p:nvSpPr>
        <p:spPr>
          <a:xfrm>
            <a:off x="1289840" y="3875177"/>
            <a:ext cx="23399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rgbClr val="EAA85E"/>
                </a:solidFill>
              </a:rPr>
              <a:t>Paydaş Geri Bildirimleri</a:t>
            </a:r>
          </a:p>
          <a:p>
            <a:pPr algn="r"/>
            <a:r>
              <a:rPr lang="tr-TR" sz="1600" dirty="0">
                <a:solidFill>
                  <a:srgbClr val="EAA85E"/>
                </a:solidFill>
              </a:rPr>
              <a:t>CC üzerinden, NPS Anketleri Üzerinden, Sosyal Medya Kanalalrı ve TEGV Web Siteleri Üzerinden Gelen Geri Bildirimlerin Alınması</a:t>
            </a:r>
          </a:p>
        </p:txBody>
      </p:sp>
      <p:sp>
        <p:nvSpPr>
          <p:cNvPr id="13" name="Metin kutusu 31">
            <a:extLst>
              <a:ext uri="{FF2B5EF4-FFF2-40B4-BE49-F238E27FC236}">
                <a16:creationId xmlns:a16="http://schemas.microsoft.com/office/drawing/2014/main" id="{056CA0B0-AB4D-408D-9967-51C9957DECC7}"/>
              </a:ext>
            </a:extLst>
          </p:cNvPr>
          <p:cNvSpPr txBox="1"/>
          <p:nvPr/>
        </p:nvSpPr>
        <p:spPr>
          <a:xfrm>
            <a:off x="505329" y="5814170"/>
            <a:ext cx="4396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rgbClr val="D55D60"/>
                </a:solidFill>
              </a:rPr>
              <a:t>Deneyim</a:t>
            </a:r>
          </a:p>
          <a:p>
            <a:pPr algn="r"/>
            <a:r>
              <a:rPr lang="tr-TR" sz="1600" dirty="0">
                <a:solidFill>
                  <a:srgbClr val="D55D60"/>
                </a:solidFill>
              </a:rPr>
              <a:t>İletişim Program Kapsamında Farklı Deneyim Tasarımları ve Etkinliklerin Sunulması</a:t>
            </a:r>
          </a:p>
        </p:txBody>
      </p:sp>
      <p:sp>
        <p:nvSpPr>
          <p:cNvPr id="14" name="Metin kutusu 32">
            <a:extLst>
              <a:ext uri="{FF2B5EF4-FFF2-40B4-BE49-F238E27FC236}">
                <a16:creationId xmlns:a16="http://schemas.microsoft.com/office/drawing/2014/main" id="{9E70BB2E-6D1F-4CE6-BD7B-4F0228978345}"/>
              </a:ext>
            </a:extLst>
          </p:cNvPr>
          <p:cNvSpPr txBox="1"/>
          <p:nvPr/>
        </p:nvSpPr>
        <p:spPr>
          <a:xfrm>
            <a:off x="1731096" y="2185504"/>
            <a:ext cx="2339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rgbClr val="877338"/>
                </a:solidFill>
              </a:rPr>
              <a:t>Analizler</a:t>
            </a:r>
          </a:p>
          <a:p>
            <a:pPr algn="r"/>
            <a:r>
              <a:rPr lang="tr-TR" sz="1600" dirty="0">
                <a:solidFill>
                  <a:srgbClr val="877338"/>
                </a:solidFill>
              </a:rPr>
              <a:t>Tüm Adımlardan Elde Edilen Verilerin Analizlerinin Yapılması</a:t>
            </a:r>
          </a:p>
        </p:txBody>
      </p:sp>
      <p:sp>
        <p:nvSpPr>
          <p:cNvPr id="15" name="Metin kutusu 33">
            <a:extLst>
              <a:ext uri="{FF2B5EF4-FFF2-40B4-BE49-F238E27FC236}">
                <a16:creationId xmlns:a16="http://schemas.microsoft.com/office/drawing/2014/main" id="{47F15C4B-384C-47F8-913E-FE9FE03AFEE3}"/>
              </a:ext>
            </a:extLst>
          </p:cNvPr>
          <p:cNvSpPr txBox="1"/>
          <p:nvPr/>
        </p:nvSpPr>
        <p:spPr>
          <a:xfrm>
            <a:off x="8243672" y="302888"/>
            <a:ext cx="2065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EAA85E"/>
                </a:solidFill>
              </a:rPr>
              <a:t>Üyelik</a:t>
            </a:r>
          </a:p>
          <a:p>
            <a:r>
              <a:rPr lang="tr-TR" sz="1600" dirty="0">
                <a:solidFill>
                  <a:srgbClr val="EAA85E"/>
                </a:solidFill>
              </a:rPr>
              <a:t>TEGV ile Paydaş’ın Buluşması</a:t>
            </a:r>
          </a:p>
        </p:txBody>
      </p:sp>
      <p:sp>
        <p:nvSpPr>
          <p:cNvPr id="16" name="Metin kutusu 34">
            <a:extLst>
              <a:ext uri="{FF2B5EF4-FFF2-40B4-BE49-F238E27FC236}">
                <a16:creationId xmlns:a16="http://schemas.microsoft.com/office/drawing/2014/main" id="{2435ED90-9116-4835-88E3-920A1CE22E14}"/>
              </a:ext>
            </a:extLst>
          </p:cNvPr>
          <p:cNvSpPr txBox="1"/>
          <p:nvPr/>
        </p:nvSpPr>
        <p:spPr>
          <a:xfrm>
            <a:off x="8377311" y="2453598"/>
            <a:ext cx="23399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877338"/>
                </a:solidFill>
              </a:rPr>
              <a:t>İletişim</a:t>
            </a:r>
          </a:p>
          <a:p>
            <a:r>
              <a:rPr lang="tr-TR" sz="1600" dirty="0">
                <a:solidFill>
                  <a:srgbClr val="877338"/>
                </a:solidFill>
              </a:rPr>
              <a:t>Üyeler ile Kişiye Özel İletişimin Planlanarak, Yürütülmesi</a:t>
            </a:r>
          </a:p>
        </p:txBody>
      </p:sp>
      <p:sp>
        <p:nvSpPr>
          <p:cNvPr id="17" name="Metin kutusu 35">
            <a:extLst>
              <a:ext uri="{FF2B5EF4-FFF2-40B4-BE49-F238E27FC236}">
                <a16:creationId xmlns:a16="http://schemas.microsoft.com/office/drawing/2014/main" id="{87B80114-9CFA-450A-B16A-2FFE9F18E409}"/>
              </a:ext>
            </a:extLst>
          </p:cNvPr>
          <p:cNvSpPr txBox="1"/>
          <p:nvPr/>
        </p:nvSpPr>
        <p:spPr>
          <a:xfrm>
            <a:off x="7921295" y="5152450"/>
            <a:ext cx="26745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>
                <a:solidFill>
                  <a:srgbClr val="3F6665"/>
                </a:solidFill>
              </a:rPr>
              <a:t>Kampanyalar</a:t>
            </a:r>
          </a:p>
          <a:p>
            <a:r>
              <a:rPr lang="tr-TR" sz="1600" dirty="0">
                <a:solidFill>
                  <a:srgbClr val="3F6665"/>
                </a:solidFill>
              </a:rPr>
              <a:t>Gerek Kişiye Özel Gerekse De Tüm Potansiyel Paydaşlara Özel Bağış  Kampanyaları</a:t>
            </a:r>
          </a:p>
        </p:txBody>
      </p:sp>
      <p:sp>
        <p:nvSpPr>
          <p:cNvPr id="19" name="Metin kutusu 36">
            <a:extLst>
              <a:ext uri="{FF2B5EF4-FFF2-40B4-BE49-F238E27FC236}">
                <a16:creationId xmlns:a16="http://schemas.microsoft.com/office/drawing/2014/main" id="{77D508B7-006F-42A9-AC7D-15294725127D}"/>
              </a:ext>
            </a:extLst>
          </p:cNvPr>
          <p:cNvSpPr txBox="1"/>
          <p:nvPr/>
        </p:nvSpPr>
        <p:spPr>
          <a:xfrm>
            <a:off x="4095750" y="1051136"/>
            <a:ext cx="25166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b="1" dirty="0">
                <a:solidFill>
                  <a:srgbClr val="3F6665"/>
                </a:solidFill>
              </a:rPr>
              <a:t>İç Görü &amp; Tasarım</a:t>
            </a:r>
          </a:p>
          <a:p>
            <a:pPr algn="r"/>
            <a:r>
              <a:rPr lang="tr-TR" sz="1600" dirty="0">
                <a:solidFill>
                  <a:srgbClr val="3F6665"/>
                </a:solidFill>
              </a:rPr>
              <a:t>Çıktılara Göre Paydaşların Davranış Modellerine Göre Persona ve İletişim Tasarımı</a:t>
            </a:r>
          </a:p>
        </p:txBody>
      </p:sp>
      <p:sp>
        <p:nvSpPr>
          <p:cNvPr id="20" name="Metin kutusu 24">
            <a:extLst>
              <a:ext uri="{FF2B5EF4-FFF2-40B4-BE49-F238E27FC236}">
                <a16:creationId xmlns:a16="http://schemas.microsoft.com/office/drawing/2014/main" id="{61F281D0-37F0-40A6-855C-1879B1DC6274}"/>
              </a:ext>
            </a:extLst>
          </p:cNvPr>
          <p:cNvSpPr txBox="1"/>
          <p:nvPr/>
        </p:nvSpPr>
        <p:spPr>
          <a:xfrm rot="18544055">
            <a:off x="4162425" y="3087457"/>
            <a:ext cx="151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Analizler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1" name="Metin kutusu 25">
            <a:extLst>
              <a:ext uri="{FF2B5EF4-FFF2-40B4-BE49-F238E27FC236}">
                <a16:creationId xmlns:a16="http://schemas.microsoft.com/office/drawing/2014/main" id="{D7416F05-637A-4A2D-9F22-BF424DE57287}"/>
              </a:ext>
            </a:extLst>
          </p:cNvPr>
          <p:cNvSpPr txBox="1"/>
          <p:nvPr/>
        </p:nvSpPr>
        <p:spPr>
          <a:xfrm>
            <a:off x="5711484" y="2578306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İç Görü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22" name="Metin kutusu 27">
            <a:extLst>
              <a:ext uri="{FF2B5EF4-FFF2-40B4-BE49-F238E27FC236}">
                <a16:creationId xmlns:a16="http://schemas.microsoft.com/office/drawing/2014/main" id="{5273ADE1-DE23-45F9-9A06-C8E5D7DAFB17}"/>
              </a:ext>
            </a:extLst>
          </p:cNvPr>
          <p:cNvSpPr txBox="1"/>
          <p:nvPr/>
        </p:nvSpPr>
        <p:spPr>
          <a:xfrm rot="5400000">
            <a:off x="6870755" y="3152696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İletişim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23" name="Metin kutusu 28">
            <a:extLst>
              <a:ext uri="{FF2B5EF4-FFF2-40B4-BE49-F238E27FC236}">
                <a16:creationId xmlns:a16="http://schemas.microsoft.com/office/drawing/2014/main" id="{99837EFA-BAC3-413C-A6E7-483A982A07EE}"/>
              </a:ext>
            </a:extLst>
          </p:cNvPr>
          <p:cNvSpPr txBox="1"/>
          <p:nvPr/>
        </p:nvSpPr>
        <p:spPr>
          <a:xfrm rot="7906868">
            <a:off x="6362570" y="5245081"/>
            <a:ext cx="1435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Kampanyalar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4" name="Metin kutusu 29">
            <a:extLst>
              <a:ext uri="{FF2B5EF4-FFF2-40B4-BE49-F238E27FC236}">
                <a16:creationId xmlns:a16="http://schemas.microsoft.com/office/drawing/2014/main" id="{0A834C29-D8F0-4610-BD2A-9DC5885763D4}"/>
              </a:ext>
            </a:extLst>
          </p:cNvPr>
          <p:cNvSpPr txBox="1"/>
          <p:nvPr/>
        </p:nvSpPr>
        <p:spPr>
          <a:xfrm rot="15474258">
            <a:off x="3620460" y="4444642"/>
            <a:ext cx="1967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Paydaş Geri Bildrimleri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5" name="Metin kutusu 37">
            <a:extLst>
              <a:ext uri="{FF2B5EF4-FFF2-40B4-BE49-F238E27FC236}">
                <a16:creationId xmlns:a16="http://schemas.microsoft.com/office/drawing/2014/main" id="{354FCAB9-2DB6-4324-8511-B608239A8755}"/>
              </a:ext>
            </a:extLst>
          </p:cNvPr>
          <p:cNvSpPr txBox="1"/>
          <p:nvPr/>
        </p:nvSpPr>
        <p:spPr>
          <a:xfrm>
            <a:off x="4874187" y="5542689"/>
            <a:ext cx="129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</a:rPr>
              <a:t>Deneyim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6" name="Metin kutusu 38">
            <a:extLst>
              <a:ext uri="{FF2B5EF4-FFF2-40B4-BE49-F238E27FC236}">
                <a16:creationId xmlns:a16="http://schemas.microsoft.com/office/drawing/2014/main" id="{F903DEBB-939C-48AC-B501-C83917C03625}"/>
              </a:ext>
            </a:extLst>
          </p:cNvPr>
          <p:cNvSpPr txBox="1"/>
          <p:nvPr/>
        </p:nvSpPr>
        <p:spPr>
          <a:xfrm rot="5400000">
            <a:off x="6840788" y="665463"/>
            <a:ext cx="1294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>
                <a:solidFill>
                  <a:schemeClr val="bg1"/>
                </a:solidFill>
              </a:rPr>
              <a:t>Üyelik</a:t>
            </a:r>
            <a:endParaRPr lang="tr-T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Bestenigar Köseoğlu\Desktop\sema_1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1">
                <a:lumMod val="85000"/>
                <a:lumOff val="15000"/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096080" y="1960636"/>
            <a:ext cx="7658140" cy="4091022"/>
          </a:xfrm>
          <a:prstGeom prst="rect">
            <a:avLst/>
          </a:prstGeom>
          <a:noFill/>
        </p:spPr>
      </p:pic>
      <p:sp>
        <p:nvSpPr>
          <p:cNvPr id="5" name="23 Dikdörtgen"/>
          <p:cNvSpPr/>
          <p:nvPr/>
        </p:nvSpPr>
        <p:spPr>
          <a:xfrm>
            <a:off x="2794110" y="1639664"/>
            <a:ext cx="4058297" cy="321282"/>
          </a:xfrm>
          <a:prstGeom prst="rect">
            <a:avLst/>
          </a:prstGeom>
          <a:solidFill>
            <a:srgbClr val="E20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  <p:sp>
        <p:nvSpPr>
          <p:cNvPr id="6" name="25 Dikdörtgen"/>
          <p:cNvSpPr/>
          <p:nvPr/>
        </p:nvSpPr>
        <p:spPr>
          <a:xfrm>
            <a:off x="9964166" y="3454203"/>
            <a:ext cx="1010555" cy="905259"/>
          </a:xfrm>
          <a:prstGeom prst="rect">
            <a:avLst/>
          </a:prstGeom>
          <a:solidFill>
            <a:srgbClr val="E200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  <p:sp>
        <p:nvSpPr>
          <p:cNvPr id="7" name="26 Metin kutusu"/>
          <p:cNvSpPr txBox="1"/>
          <p:nvPr/>
        </p:nvSpPr>
        <p:spPr>
          <a:xfrm>
            <a:off x="1069856" y="3253439"/>
            <a:ext cx="16076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b="1" dirty="0">
                <a:solidFill>
                  <a:srgbClr val="E2000C"/>
                </a:solidFill>
                <a:latin typeface="Candara" pitchFamily="34" charset="0"/>
              </a:rPr>
              <a:t>TEGV Veri</a:t>
            </a:r>
          </a:p>
          <a:p>
            <a:r>
              <a:rPr lang="tr-TR" sz="1300" b="1" dirty="0">
                <a:solidFill>
                  <a:srgbClr val="E2000C"/>
                </a:solidFill>
                <a:latin typeface="Candara" pitchFamily="34" charset="0"/>
              </a:rPr>
              <a:t>Tabanına Giriş</a:t>
            </a:r>
          </a:p>
        </p:txBody>
      </p:sp>
      <p:sp>
        <p:nvSpPr>
          <p:cNvPr id="8" name="27 Metin kutusu"/>
          <p:cNvSpPr txBox="1"/>
          <p:nvPr/>
        </p:nvSpPr>
        <p:spPr>
          <a:xfrm>
            <a:off x="3840731" y="1661532"/>
            <a:ext cx="160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chemeClr val="bg1"/>
                </a:solidFill>
              </a:rPr>
              <a:t>Aktivasyon</a:t>
            </a:r>
          </a:p>
        </p:txBody>
      </p:sp>
      <p:sp>
        <p:nvSpPr>
          <p:cNvPr id="9" name="28 Metin kutusu"/>
          <p:cNvSpPr txBox="1"/>
          <p:nvPr/>
        </p:nvSpPr>
        <p:spPr>
          <a:xfrm>
            <a:off x="2806281" y="2003456"/>
            <a:ext cx="223206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00" b="1" dirty="0">
                <a:solidFill>
                  <a:schemeClr val="bg1"/>
                </a:solidFill>
                <a:latin typeface="Candara" pitchFamily="34" charset="0"/>
              </a:rPr>
              <a:t>Üyelik  ile İlk  İletişim &amp;  İlk Temas </a:t>
            </a:r>
          </a:p>
        </p:txBody>
      </p:sp>
      <p:sp>
        <p:nvSpPr>
          <p:cNvPr id="10" name="29 Metin kutusu"/>
          <p:cNvSpPr txBox="1"/>
          <p:nvPr/>
        </p:nvSpPr>
        <p:spPr>
          <a:xfrm>
            <a:off x="2823803" y="2765343"/>
            <a:ext cx="1961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latin typeface="Candara" pitchFamily="34" charset="0"/>
              </a:rPr>
              <a:t>Hoş geldin İletişiminin yapılması</a:t>
            </a:r>
          </a:p>
        </p:txBody>
      </p:sp>
      <p:sp>
        <p:nvSpPr>
          <p:cNvPr id="11" name="31 Metin kutusu"/>
          <p:cNvSpPr txBox="1"/>
          <p:nvPr/>
        </p:nvSpPr>
        <p:spPr>
          <a:xfrm>
            <a:off x="4776107" y="2377964"/>
            <a:ext cx="1344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latin typeface="Candara" pitchFamily="34" charset="0"/>
              </a:rPr>
              <a:t>TEGV’in Gönüllü-Bağışçı ve Velilere Yönelik  Programlarının Tanıtımı</a:t>
            </a:r>
          </a:p>
        </p:txBody>
      </p:sp>
      <p:sp>
        <p:nvSpPr>
          <p:cNvPr id="12" name="36 Metin kutusu"/>
          <p:cNvSpPr txBox="1"/>
          <p:nvPr/>
        </p:nvSpPr>
        <p:spPr>
          <a:xfrm>
            <a:off x="9894601" y="3557809"/>
            <a:ext cx="115212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00" b="1" dirty="0">
                <a:solidFill>
                  <a:schemeClr val="bg1"/>
                </a:solidFill>
              </a:rPr>
              <a:t>Paydaş</a:t>
            </a:r>
          </a:p>
          <a:p>
            <a:pPr algn="ctr"/>
            <a:r>
              <a:rPr lang="tr-TR" sz="1300" b="1" dirty="0">
                <a:solidFill>
                  <a:schemeClr val="bg1"/>
                </a:solidFill>
              </a:rPr>
              <a:t>Memnuniyeti / Elde Tutma</a:t>
            </a:r>
          </a:p>
        </p:txBody>
      </p:sp>
      <p:sp>
        <p:nvSpPr>
          <p:cNvPr id="13" name="38 Metin kutusu"/>
          <p:cNvSpPr txBox="1"/>
          <p:nvPr/>
        </p:nvSpPr>
        <p:spPr>
          <a:xfrm>
            <a:off x="8503959" y="3443509"/>
            <a:ext cx="1121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>
                <a:latin typeface="Candara" pitchFamily="34" charset="0"/>
              </a:rPr>
              <a:t>Kişiye Özel Teklif Ve Bağışçı Kampanyaları- Etkinlikler</a:t>
            </a:r>
          </a:p>
        </p:txBody>
      </p:sp>
      <p:sp>
        <p:nvSpPr>
          <p:cNvPr id="14" name="39 Metin kutusu"/>
          <p:cNvSpPr txBox="1"/>
          <p:nvPr/>
        </p:nvSpPr>
        <p:spPr>
          <a:xfrm>
            <a:off x="6709084" y="4996370"/>
            <a:ext cx="1961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>
                <a:latin typeface="Candara" pitchFamily="34" charset="0"/>
              </a:rPr>
              <a:t>Düzenli  Memnuniyet Anketleri &amp; Paydaş İçGörüsü İletişimi</a:t>
            </a:r>
          </a:p>
        </p:txBody>
      </p:sp>
      <p:sp>
        <p:nvSpPr>
          <p:cNvPr id="15" name="40 Metin kutusu"/>
          <p:cNvSpPr txBox="1"/>
          <p:nvPr/>
        </p:nvSpPr>
        <p:spPr>
          <a:xfrm>
            <a:off x="4808193" y="4793249"/>
            <a:ext cx="1961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>
                <a:latin typeface="Candara" pitchFamily="34" charset="0"/>
              </a:rPr>
              <a:t>Yeni</a:t>
            </a:r>
          </a:p>
          <a:p>
            <a:pPr algn="ctr"/>
            <a:r>
              <a:rPr lang="tr-TR" sz="1200" dirty="0">
                <a:latin typeface="Candara" pitchFamily="34" charset="0"/>
              </a:rPr>
              <a:t>Hizmet ve Programlar Kapsamında İçerik Geliştirme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158311C-6A9F-4471-8C87-B6B52FBBBCFC}"/>
              </a:ext>
            </a:extLst>
          </p:cNvPr>
          <p:cNvGrpSpPr/>
          <p:nvPr/>
        </p:nvGrpSpPr>
        <p:grpSpPr>
          <a:xfrm>
            <a:off x="2085768" y="6059264"/>
            <a:ext cx="4080839" cy="325259"/>
            <a:chOff x="4118895" y="5938799"/>
            <a:chExt cx="4080839" cy="325259"/>
          </a:xfrm>
          <a:solidFill>
            <a:srgbClr val="E2000C"/>
          </a:solidFill>
        </p:grpSpPr>
        <p:sp>
          <p:nvSpPr>
            <p:cNvPr id="3" name="23 Dikdörtgen">
              <a:extLst>
                <a:ext uri="{FF2B5EF4-FFF2-40B4-BE49-F238E27FC236}">
                  <a16:creationId xmlns:a16="http://schemas.microsoft.com/office/drawing/2014/main" id="{6174FCBD-E056-4A13-B2DA-A87AA50AD542}"/>
                </a:ext>
              </a:extLst>
            </p:cNvPr>
            <p:cNvSpPr/>
            <p:nvPr/>
          </p:nvSpPr>
          <p:spPr>
            <a:xfrm>
              <a:off x="4141437" y="5938799"/>
              <a:ext cx="4058297" cy="3212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>
                <a:solidFill>
                  <a:schemeClr val="bg1"/>
                </a:solidFill>
              </a:endParaRPr>
            </a:p>
          </p:txBody>
        </p:sp>
        <p:sp>
          <p:nvSpPr>
            <p:cNvPr id="16" name="41 Metin kutusu"/>
            <p:cNvSpPr txBox="1"/>
            <p:nvPr/>
          </p:nvSpPr>
          <p:spPr>
            <a:xfrm>
              <a:off x="4118895" y="5956281"/>
              <a:ext cx="373923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>
                  <a:solidFill>
                    <a:schemeClr val="bg1"/>
                  </a:solidFill>
                </a:rPr>
                <a:t>Paydaş Kaybını Önleme-Churn Management</a:t>
              </a:r>
            </a:p>
          </p:txBody>
        </p:sp>
      </p:grpSp>
      <p:sp>
        <p:nvSpPr>
          <p:cNvPr id="17" name="42 Metin kutusu"/>
          <p:cNvSpPr txBox="1"/>
          <p:nvPr/>
        </p:nvSpPr>
        <p:spPr>
          <a:xfrm>
            <a:off x="3038475" y="5574320"/>
            <a:ext cx="3543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300" b="1" dirty="0">
                <a:latin typeface="Candara" pitchFamily="34" charset="0"/>
              </a:rPr>
              <a:t>Mevcut Paydaş’a Doğru</a:t>
            </a:r>
          </a:p>
          <a:p>
            <a:pPr algn="ctr"/>
            <a:r>
              <a:rPr lang="tr-TR" sz="1300" b="1" dirty="0">
                <a:latin typeface="Candara" pitchFamily="34" charset="0"/>
              </a:rPr>
              <a:t>Deneyimler Sunma</a:t>
            </a:r>
          </a:p>
        </p:txBody>
      </p:sp>
      <p:sp>
        <p:nvSpPr>
          <p:cNvPr id="19" name="44 Metin kutusu"/>
          <p:cNvSpPr txBox="1"/>
          <p:nvPr/>
        </p:nvSpPr>
        <p:spPr>
          <a:xfrm>
            <a:off x="2765535" y="4963670"/>
            <a:ext cx="2096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dirty="0">
                <a:latin typeface="Candara" pitchFamily="34" charset="0"/>
              </a:rPr>
              <a:t>3. Parti İş Birlitelikleri &amp; Katma Değerli Etkinlikler</a:t>
            </a:r>
          </a:p>
        </p:txBody>
      </p:sp>
      <p:sp>
        <p:nvSpPr>
          <p:cNvPr id="20" name="33 Beşgen"/>
          <p:cNvSpPr/>
          <p:nvPr/>
        </p:nvSpPr>
        <p:spPr>
          <a:xfrm>
            <a:off x="1145272" y="3140364"/>
            <a:ext cx="1440160" cy="720080"/>
          </a:xfrm>
          <a:prstGeom prst="homePlate">
            <a:avLst/>
          </a:prstGeom>
          <a:noFill/>
          <a:ln>
            <a:solidFill>
              <a:srgbClr val="E200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bg1"/>
              </a:solidFill>
            </a:endParaRPr>
          </a:p>
        </p:txBody>
      </p:sp>
      <p:graphicFrame>
        <p:nvGraphicFramePr>
          <p:cNvPr id="21" name="Diyagram 20"/>
          <p:cNvGraphicFramePr/>
          <p:nvPr>
            <p:extLst>
              <p:ext uri="{D42A27DB-BD31-4B8C-83A1-F6EECF244321}">
                <p14:modId xmlns:p14="http://schemas.microsoft.com/office/powerpoint/2010/main" val="3941693043"/>
              </p:ext>
            </p:extLst>
          </p:nvPr>
        </p:nvGraphicFramePr>
        <p:xfrm>
          <a:off x="2806281" y="3522423"/>
          <a:ext cx="5561892" cy="992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31 Metin kutusu">
            <a:extLst>
              <a:ext uri="{FF2B5EF4-FFF2-40B4-BE49-F238E27FC236}">
                <a16:creationId xmlns:a16="http://schemas.microsoft.com/office/drawing/2014/main" id="{0C1DAB57-C45D-4904-A3D6-A630F3D83C5B}"/>
              </a:ext>
            </a:extLst>
          </p:cNvPr>
          <p:cNvSpPr txBox="1"/>
          <p:nvPr/>
        </p:nvSpPr>
        <p:spPr>
          <a:xfrm>
            <a:off x="6395038" y="2806515"/>
            <a:ext cx="1439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latin typeface="Candara" pitchFamily="34" charset="0"/>
              </a:rPr>
              <a:t>Farklı Kanallardan Kampanya İletişimi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9A1BBBA7-1C7A-4047-8D06-8A8A7EA6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06" y="271330"/>
            <a:ext cx="10515600" cy="1325563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Kişiselleştirilmiş İletişimUygulama Süreci</a:t>
            </a:r>
          </a:p>
        </p:txBody>
      </p:sp>
    </p:spTree>
    <p:extLst>
      <p:ext uri="{BB962C8B-B14F-4D97-AF65-F5344CB8AC3E}">
        <p14:creationId xmlns:p14="http://schemas.microsoft.com/office/powerpoint/2010/main" val="2434889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186</Words>
  <Application>Microsoft Office PowerPoint</Application>
  <PresentationFormat>Widescreen</PresentationFormat>
  <Paragraphs>46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Candara</vt:lpstr>
      <vt:lpstr>Century Gothic</vt:lpstr>
      <vt:lpstr>Office Theme</vt:lpstr>
      <vt:lpstr>PowerPoint Presentation</vt:lpstr>
      <vt:lpstr>Kişiselleştirilmiş İletişimUygulama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aslı sarman</dc:creator>
  <cp:lastModifiedBy>aslı sarman</cp:lastModifiedBy>
  <cp:revision>4</cp:revision>
  <dcterms:created xsi:type="dcterms:W3CDTF">2022-05-27T06:15:20Z</dcterms:created>
  <dcterms:modified xsi:type="dcterms:W3CDTF">2022-05-27T08:35:20Z</dcterms:modified>
</cp:coreProperties>
</file>